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017" r:id="rId3"/>
    <p:sldId id="1018" r:id="rId4"/>
    <p:sldId id="1019" r:id="rId5"/>
    <p:sldId id="1061" r:id="rId6"/>
    <p:sldId id="1062" r:id="rId7"/>
    <p:sldId id="1063" r:id="rId8"/>
    <p:sldId id="1020" r:id="rId9"/>
    <p:sldId id="1064" r:id="rId10"/>
    <p:sldId id="1022" r:id="rId11"/>
    <p:sldId id="1060" r:id="rId12"/>
    <p:sldId id="1024" r:id="rId13"/>
    <p:sldId id="1025" r:id="rId14"/>
    <p:sldId id="1065" r:id="rId15"/>
    <p:sldId id="1026" r:id="rId16"/>
    <p:sldId id="1027" r:id="rId17"/>
    <p:sldId id="1066" r:id="rId18"/>
    <p:sldId id="1028" r:id="rId19"/>
    <p:sldId id="1059" r:id="rId20"/>
    <p:sldId id="1067" r:id="rId21"/>
    <p:sldId id="1068"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第二单元  中国革命传统作品研习</a:t>
            </a: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8  </a:t>
            </a:r>
            <a:r>
              <a:rPr lang="zh-CN" altLang="en-US" sz="4800" b="0" dirty="0">
                <a:solidFill>
                  <a:srgbClr val="000000"/>
                </a:solidFill>
                <a:latin typeface="微软雅黑" panose="020B0503020204020204" pitchFamily="34" charset="-122"/>
                <a:ea typeface="微软雅黑" panose="020B0503020204020204" pitchFamily="34" charset="-122"/>
              </a:rPr>
              <a:t>荷花淀　*小二黑结婚</a:t>
            </a:r>
            <a:r>
              <a:rPr lang="en-US" altLang="zh-CN" sz="3000" b="0" dirty="0">
                <a:solidFill>
                  <a:srgbClr val="000000"/>
                </a:solidFill>
                <a:latin typeface="微软雅黑" panose="020B0503020204020204" pitchFamily="34" charset="-122"/>
                <a:ea typeface="微软雅黑" panose="020B0503020204020204" pitchFamily="34" charset="-122"/>
              </a:rPr>
              <a:t>(</a:t>
            </a:r>
            <a:r>
              <a:rPr lang="zh-CN" altLang="en-US" sz="3000" b="0" dirty="0">
                <a:solidFill>
                  <a:srgbClr val="000000"/>
                </a:solidFill>
                <a:latin typeface="微软雅黑" panose="020B0503020204020204" pitchFamily="34" charset="-122"/>
                <a:ea typeface="微软雅黑" panose="020B0503020204020204" pitchFamily="34" charset="-122"/>
              </a:rPr>
              <a:t>节选</a:t>
            </a:r>
            <a:r>
              <a:rPr lang="en-US" altLang="zh-CN" sz="3000" b="0" dirty="0">
                <a:solidFill>
                  <a:srgbClr val="000000"/>
                </a:solidFill>
                <a:latin typeface="微软雅黑" panose="020B0503020204020204" pitchFamily="34" charset="-122"/>
                <a:ea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rPr>
              <a:t>　*党费　</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文学类文本阅读之分析小说中环境描写的作用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736141"/>
            <a:ext cx="5036720" cy="515869"/>
          </a:xfrm>
          <a:prstGeom prst="rect">
            <a:avLst/>
          </a:prstGeom>
        </p:spPr>
      </p:pic>
      <p:pic>
        <p:nvPicPr>
          <p:cNvPr id="5" name="分析.EPS" descr="id:2147488248;FounderCES"/>
          <p:cNvPicPr/>
          <p:nvPr/>
        </p:nvPicPr>
        <p:blipFill>
          <a:blip r:embed="rId3"/>
          <a:stretch>
            <a:fillRect/>
          </a:stretch>
        </p:blipFill>
        <p:spPr>
          <a:xfrm>
            <a:off x="360854" y="1825072"/>
            <a:ext cx="2006438" cy="36954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346534583"/>
              </p:ext>
            </p:extLst>
          </p:nvPr>
        </p:nvGraphicFramePr>
        <p:xfrm>
          <a:off x="360854" y="2424256"/>
          <a:ext cx="11485848" cy="3840480"/>
        </p:xfrm>
        <a:graphic>
          <a:graphicData uri="http://schemas.openxmlformats.org/drawingml/2006/table">
            <a:tbl>
              <a:tblPr firstRow="1" firstCol="1" bandRow="1"/>
              <a:tblGrid>
                <a:gridCol w="1557888">
                  <a:extLst>
                    <a:ext uri="{9D8B030D-6E8A-4147-A177-3AD203B41FA5}">
                      <a16:colId xmlns:a16="http://schemas.microsoft.com/office/drawing/2014/main" val="873476612"/>
                    </a:ext>
                  </a:extLst>
                </a:gridCol>
                <a:gridCol w="9927960">
                  <a:extLst>
                    <a:ext uri="{9D8B030D-6E8A-4147-A177-3AD203B41FA5}">
                      <a16:colId xmlns:a16="http://schemas.microsoft.com/office/drawing/2014/main" val="1355802001"/>
                    </a:ext>
                  </a:extLst>
                </a:gridCol>
              </a:tblGrid>
              <a:tr h="408724">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mn-ea"/>
                          <a:ea typeface="+mn-ea"/>
                          <a:cs typeface="Times New Roman" panose="02020603050405020304" pitchFamily="18" charset="0"/>
                        </a:rPr>
                        <a:t>语言建构与运用　审美鉴赏与创造　思维发展与提升</a:t>
                      </a:r>
                      <a:endParaRPr lang="zh-CN" sz="105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3040805">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环境描写是指对人物所处的具体的自然环境和社会环境的描写。小说中的环境描写，有时是为了用看似无心之笔推动故事情节发展；有时是为了烘云托月，塑造人物形象；有时是影射或暗示主旨等。单就环境描写的作用而言，自然环境描写和社会环境描写也存在一定区别。综观近几年高考中文学类文本阅读题，频繁考查对小说的鉴赏，而</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分析环境描写在小说中的作用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几乎是必考题。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623872638"/>
              </p:ext>
            </p:extLst>
          </p:nvPr>
        </p:nvGraphicFramePr>
        <p:xfrm>
          <a:off x="406574" y="940159"/>
          <a:ext cx="11377264" cy="1672127"/>
        </p:xfrm>
        <a:graphic>
          <a:graphicData uri="http://schemas.openxmlformats.org/drawingml/2006/table">
            <a:tbl>
              <a:tblPr firstRow="1" firstCol="1" bandRow="1"/>
              <a:tblGrid>
                <a:gridCol w="1440160">
                  <a:extLst>
                    <a:ext uri="{9D8B030D-6E8A-4147-A177-3AD203B41FA5}">
                      <a16:colId xmlns:a16="http://schemas.microsoft.com/office/drawing/2014/main" val="399734507"/>
                    </a:ext>
                  </a:extLst>
                </a:gridCol>
                <a:gridCol w="9937104">
                  <a:extLst>
                    <a:ext uri="{9D8B030D-6E8A-4147-A177-3AD203B41FA5}">
                      <a16:colId xmlns:a16="http://schemas.microsoft.com/office/drawing/2014/main" val="3334587826"/>
                    </a:ext>
                  </a:extLst>
                </a:gridCol>
              </a:tblGrid>
              <a:tr h="574847">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altLang="zh-CN" sz="2400" b="1" smtClean="0">
                          <a:solidFill>
                            <a:srgbClr val="000000"/>
                          </a:solidFill>
                          <a:effectLst/>
                          <a:latin typeface="+mn-ea"/>
                          <a:ea typeface="+mn-ea"/>
                          <a:cs typeface="Times New Roman" panose="02020603050405020304" pitchFamily="18" charset="0"/>
                        </a:rPr>
                        <a:t>语言建构与运用　审美鉴赏与创造　思维发展与提升</a:t>
                      </a:r>
                      <a:endParaRPr lang="zh-CN" sz="24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545752"/>
                  </a:ext>
                </a:extLst>
              </a:tr>
              <a:tr h="905882">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小说中有多处景物描写，请分析其功能。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分析小说画线部分的景物描写对情节发展的作用。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83954641"/>
                  </a:ext>
                </a:extLst>
              </a:tr>
            </a:tbl>
          </a:graphicData>
        </a:graphic>
      </p:graphicFrame>
    </p:spTree>
    <p:extLst>
      <p:ext uri="{BB962C8B-B14F-4D97-AF65-F5344CB8AC3E}">
        <p14:creationId xmlns:p14="http://schemas.microsoft.com/office/powerpoint/2010/main" val="5077537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0817"/>
            <a:ext cx="11485848" cy="2862322"/>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分析环境描写作用</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三步骤</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第一步</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圈定语句</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分析特点。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阅读文本，画出环境描写的具体语句，概括分析出环境的特点。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第二步</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定出角度</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找准对应。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分析环境描写的作用可以从环境、人物、情节、主题等多个角度去考虑：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2"/>
          <a:stretch>
            <a:fillRect/>
          </a:stretch>
        </p:blipFill>
        <p:spPr>
          <a:xfrm>
            <a:off x="360854" y="836712"/>
            <a:ext cx="2007131" cy="369546"/>
          </a:xfrm>
          <a:prstGeom prst="rect">
            <a:avLst/>
          </a:prstGeom>
        </p:spPr>
      </p:pic>
    </p:spTree>
    <p:extLst>
      <p:ext uri="{BB962C8B-B14F-4D97-AF65-F5344CB8AC3E}">
        <p14:creationId xmlns:p14="http://schemas.microsoft.com/office/powerpoint/2010/main" val="702927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71184" y="692696"/>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zh-CN" altLang="zh-CN" b="1" u="dbl" dirty="0">
                <a:solidFill>
                  <a:srgbClr val="000000"/>
                </a:solidFill>
                <a:uFill>
                  <a:solidFill>
                    <a:srgbClr val="66FF00"/>
                  </a:solidFill>
                </a:uFill>
                <a:latin typeface="Times New Roman" panose="02020603050405020304" pitchFamily="18" charset="0"/>
                <a:ea typeface="宋体" panose="02010600030101010101" pitchFamily="2" charset="-122"/>
                <a:cs typeface="Times New Roman" panose="02020603050405020304" pitchFamily="18" charset="0"/>
              </a:rPr>
              <a:t>自然环境描写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的角度及作用：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789629057"/>
              </p:ext>
            </p:extLst>
          </p:nvPr>
        </p:nvGraphicFramePr>
        <p:xfrm>
          <a:off x="378624" y="1260134"/>
          <a:ext cx="11485848" cy="5205590"/>
        </p:xfrm>
        <a:graphic>
          <a:graphicData uri="http://schemas.openxmlformats.org/drawingml/2006/table">
            <a:tbl>
              <a:tblPr firstRow="1" firstCol="1" bandRow="1"/>
              <a:tblGrid>
                <a:gridCol w="1341864">
                  <a:extLst>
                    <a:ext uri="{9D8B030D-6E8A-4147-A177-3AD203B41FA5}">
                      <a16:colId xmlns:a16="http://schemas.microsoft.com/office/drawing/2014/main" val="1240250979"/>
                    </a:ext>
                  </a:extLst>
                </a:gridCol>
                <a:gridCol w="10143984">
                  <a:extLst>
                    <a:ext uri="{9D8B030D-6E8A-4147-A177-3AD203B41FA5}">
                      <a16:colId xmlns:a16="http://schemas.microsoft.com/office/drawing/2014/main" val="1151508061"/>
                    </a:ext>
                  </a:extLst>
                </a:gridCol>
              </a:tblGrid>
              <a:tr h="46593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763573936"/>
                  </a:ext>
                </a:extLst>
              </a:tr>
              <a:tr h="999342">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交代故事发生的时间、地点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暗示社会环境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如背景、习俗、思想观念以及人与人之间的关系等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渲染气氛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奠定基调。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985499680"/>
                  </a:ext>
                </a:extLst>
              </a:tr>
              <a:tr h="682555">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人物方面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烘托心情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体现身份、地位、性格等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暗示命运。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085441400"/>
                  </a:ext>
                </a:extLst>
              </a:tr>
              <a:tr h="2066162">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情节方面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暗示或推动情节的发展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为后文情节的发展作铺垫或制造悬念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作为情节发展的线索</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与标题相呼应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诠释标题的内涵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开头的环境描写</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引出下文</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为下文</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作铺垫</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与结尾相呼应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⑥</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结尾的环境描写</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与上文</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内容相呼应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结构完整。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641648363"/>
                  </a:ext>
                </a:extLst>
              </a:tr>
              <a:tr h="682555">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主题方面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提示主题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深化主旨。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381995850"/>
                  </a:ext>
                </a:extLst>
              </a:tr>
            </a:tbl>
          </a:graphicData>
        </a:graphic>
      </p:graphicFrame>
    </p:spTree>
    <p:extLst>
      <p:ext uri="{BB962C8B-B14F-4D97-AF65-F5344CB8AC3E}">
        <p14:creationId xmlns:p14="http://schemas.microsoft.com/office/powerpoint/2010/main" val="504019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社会环境描写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的角度及作用：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810315261"/>
              </p:ext>
            </p:extLst>
          </p:nvPr>
        </p:nvGraphicFramePr>
        <p:xfrm>
          <a:off x="386732" y="1374645"/>
          <a:ext cx="11422984" cy="3782547"/>
        </p:xfrm>
        <a:graphic>
          <a:graphicData uri="http://schemas.openxmlformats.org/drawingml/2006/table">
            <a:tbl>
              <a:tblPr firstRow="1" firstCol="1" bandRow="1"/>
              <a:tblGrid>
                <a:gridCol w="1460002">
                  <a:extLst>
                    <a:ext uri="{9D8B030D-6E8A-4147-A177-3AD203B41FA5}">
                      <a16:colId xmlns:a16="http://schemas.microsoft.com/office/drawing/2014/main" val="2187513190"/>
                    </a:ext>
                  </a:extLst>
                </a:gridCol>
                <a:gridCol w="9962982">
                  <a:extLst>
                    <a:ext uri="{9D8B030D-6E8A-4147-A177-3AD203B41FA5}">
                      <a16:colId xmlns:a16="http://schemas.microsoft.com/office/drawing/2014/main" val="724262020"/>
                    </a:ext>
                  </a:extLst>
                </a:gridCol>
              </a:tblGrid>
              <a:tr h="3885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76126631"/>
                  </a:ext>
                </a:extLst>
              </a:tr>
              <a:tr h="777011">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交代故事发生的时间、地点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交代时代背景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揭示社会关系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渲染特定氛围。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860518529"/>
                  </a:ext>
                </a:extLst>
              </a:tr>
              <a:tr h="712209">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人物方面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引导人物出场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交代人物身份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揭示人物心境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表现人物性格。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782348806"/>
                  </a:ext>
                </a:extLst>
              </a:tr>
              <a:tr h="712209">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情节方面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推动故事情节的发展。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887837261"/>
                  </a:ext>
                </a:extLst>
              </a:tr>
              <a:tr h="712209">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主题方面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揭示社会本质特征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凸显主题。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76514242"/>
                  </a:ext>
                </a:extLst>
              </a:tr>
            </a:tbl>
          </a:graphicData>
        </a:graphic>
      </p:graphicFrame>
    </p:spTree>
    <p:extLst>
      <p:ext uri="{BB962C8B-B14F-4D97-AF65-F5344CB8AC3E}">
        <p14:creationId xmlns:p14="http://schemas.microsoft.com/office/powerpoint/2010/main" val="730069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5.eps" descr="id:2147488270;FounderCES"/>
          <p:cNvPicPr/>
          <p:nvPr/>
        </p:nvPicPr>
        <p:blipFill>
          <a:blip r:embed="rId2"/>
          <a:stretch>
            <a:fillRect/>
          </a:stretch>
        </p:blipFill>
        <p:spPr>
          <a:xfrm>
            <a:off x="360853" y="2631308"/>
            <a:ext cx="2007131" cy="369511"/>
          </a:xfrm>
          <a:prstGeom prst="rect">
            <a:avLst/>
          </a:prstGeom>
        </p:spPr>
      </p:pic>
      <p:pic>
        <p:nvPicPr>
          <p:cNvPr id="4" name="手指.eps" descr="id:2147488277;FounderCES"/>
          <p:cNvPicPr/>
          <p:nvPr/>
        </p:nvPicPr>
        <p:blipFill>
          <a:blip r:embed="rId3"/>
          <a:stretch>
            <a:fillRect/>
          </a:stretch>
        </p:blipFill>
        <p:spPr>
          <a:xfrm>
            <a:off x="2494806" y="2690015"/>
            <a:ext cx="581025" cy="252095"/>
          </a:xfrm>
          <a:prstGeom prst="rect">
            <a:avLst/>
          </a:prstGeom>
        </p:spPr>
      </p:pic>
      <p:sp>
        <p:nvSpPr>
          <p:cNvPr id="5" name="矩形 4"/>
          <p:cNvSpPr/>
          <p:nvPr/>
        </p:nvSpPr>
        <p:spPr>
          <a:xfrm>
            <a:off x="3176586" y="2492896"/>
            <a:ext cx="7023076" cy="576248"/>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《荷花淀》</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文学类阅读拓展提优</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第</a:t>
            </a:r>
            <a:r>
              <a:rPr lang="en-US" altLang="zh-CN" sz="2400">
                <a:solidFill>
                  <a:srgbClr val="000000"/>
                </a:solidFill>
                <a:cs typeface="Times New Roman" panose="02020603050405020304" pitchFamily="18" charset="0"/>
              </a:rPr>
              <a:t>8</a:t>
            </a:r>
            <a:r>
              <a:rPr lang="zh-CN" altLang="zh-CN" sz="2400">
                <a:solidFill>
                  <a:srgbClr val="000000"/>
                </a:solidFill>
                <a:ea typeface="楷体" panose="02010609060101010101" pitchFamily="49" charset="-122"/>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P42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5"/>
          <p:cNvSpPr>
            <a:spLocks noGrp="1"/>
          </p:cNvSpPr>
          <p:nvPr>
            <p:ph idx="1"/>
          </p:nvPr>
        </p:nvSpPr>
        <p:spPr>
          <a:xfrm>
            <a:off x="360854" y="746120"/>
            <a:ext cx="11485848" cy="1684244"/>
          </a:xfrm>
        </p:spPr>
        <p:txBody>
          <a:bodyPr/>
          <a:lstStyle/>
          <a:p>
            <a:pPr hangingPunct="0">
              <a:spcAft>
                <a:spcPts val="0"/>
              </a:spcAft>
            </a:pP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第三步</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组织语言</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规范答案</a:t>
            </a:r>
            <a:r>
              <a:rPr lang="zh-CN" altLang="zh-CN" b="1" dirty="0" smtClean="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b="1" dirty="0" smtClean="0">
              <a:solidFill>
                <a:srgbClr val="BD0043"/>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境本身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氛围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渲染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推动、暗示、铺垫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烘托、映衬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表达、寄托、暗示、揭示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69967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3970318"/>
          </a:xfrm>
        </p:spPr>
        <p:txBody>
          <a:bodyPr/>
          <a:lstStyle/>
          <a:p>
            <a:pP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孙犁的名言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如果只谈艺术，我们就应该从唐宋以前的散文，多吸收一些营养。从司马迁、嵇康、柳宗元、欧阳修那里，多学习一些东西。其中主要的经验，是所见者大，而取材者微。微并非微不足道，而是具体而微的事物。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任何艺术，都以表现真实、顺应自然为主导。任何技巧，如果游离于艺术的自然行进之外，只是作为吸引读者的一种手段，其价值就很有限了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Tree>
    <p:extLst>
      <p:ext uri="{BB962C8B-B14F-4D97-AF65-F5344CB8AC3E}">
        <p14:creationId xmlns:p14="http://schemas.microsoft.com/office/powerpoint/2010/main" val="33125001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文章是寂寞之道，你既然搞这个，你就得甘于寂寞，你要感觉名利老是在那里诱惑你，就写不出艺术品。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只有完全体验了人生的各种滋味，即经历了生离死别，悲欢离合，兴衰成败，贫富荣辱，才能了解全部人生。</a:t>
            </a:r>
            <a:endParaRPr lang="zh-CN" altLang="en-US"/>
          </a:p>
        </p:txBody>
      </p:sp>
    </p:spTree>
    <p:extLst>
      <p:ext uri="{BB962C8B-B14F-4D97-AF65-F5344CB8AC3E}">
        <p14:creationId xmlns:p14="http://schemas.microsoft.com/office/powerpoint/2010/main" val="920868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4893647"/>
          </a:xfrm>
        </p:spPr>
        <p:txBody>
          <a:bodyPr/>
          <a:lstStyle/>
          <a:p>
            <a:pPr indent="630555"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荷花淀》描述的故事，发生在残酷的抗日战争时期，处于民族存亡的大背景下，小说选取小小的白洋淀的一隅，表现了以水生嫂为代表的农村妇女深明大义的爱国情怀。国难当头，她们毫无怨言地支持丈夫参军，无怨无悔地承担赡养老人、教育子女的责任，坚贞勇敢地组建抗日队伍，迅速成长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小说中有两处描写，表现了冀中人民宁死不屈的民族气节。一处是水生与妻子话别时，叮嘱妻子：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不要叫敌人汉奸捉活的。捉住了要和他们拼命。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生嫂流着眼泪答应了。一处是在敌人的大船紧追不放之时，她们摇得小船飞快，心想：假如敌人追上了，就跳到水里去死吧！这两处描写虽然都是一笔带过，但都表现了中国人民宁死不屈、与敌人血战到底的民族气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家国情怀</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民族气节</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乐观</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深明大义</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2"/>
          <a:stretch>
            <a:fillRect/>
          </a:stretch>
        </p:blipFill>
        <p:spPr>
          <a:xfrm>
            <a:off x="486899" y="748179"/>
            <a:ext cx="2023318" cy="389825"/>
          </a:xfrm>
          <a:prstGeom prst="rect">
            <a:avLst/>
          </a:prstGeom>
        </p:spPr>
      </p:pic>
      <p:grpSp>
        <p:nvGrpSpPr>
          <p:cNvPr id="6" name="组合 5"/>
          <p:cNvGrpSpPr/>
          <p:nvPr/>
        </p:nvGrpSpPr>
        <p:grpSpPr>
          <a:xfrm>
            <a:off x="478582" y="1340768"/>
            <a:ext cx="1512168" cy="461665"/>
            <a:chOff x="342748" y="1248196"/>
            <a:chExt cx="1112805"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一</a:t>
              </a:r>
              <a:endParaRPr lang="zh-CN" altLang="en-US">
                <a:solidFill>
                  <a:schemeClr val="bg1"/>
                </a:solidFill>
              </a:endParaRPr>
            </a:p>
          </p:txBody>
        </p:sp>
      </p:grpSp>
    </p:spTree>
    <p:extLst>
      <p:ext uri="{BB962C8B-B14F-4D97-AF65-F5344CB8AC3E}">
        <p14:creationId xmlns:p14="http://schemas.microsoft.com/office/powerpoint/2010/main" val="16836063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34775"/>
            <a:ext cx="11485848" cy="2238241"/>
          </a:xfrm>
        </p:spPr>
        <p:txBody>
          <a:bodyPr/>
          <a:lstStyle/>
          <a:p>
            <a:pPr algn="ctr" hangingPunct="0">
              <a:spcAft>
                <a:spcPts val="0"/>
              </a:spcAft>
            </a:pPr>
            <a:r>
              <a:rPr lang="zh-CN" altLang="zh-CN" b="1" dirty="0" smtClean="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百战死沙场，碧血耀千古</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杨靖宇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1905</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，是著名的抗日民族英雄，是东北抗日联军的创建人和领导人。他率部队长期转战于长白山麓、松花江和鸭绿江畔，与日伪军作战数百次，沉重打击了日伪军，扩大了游击根据地。</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478582" y="836712"/>
            <a:ext cx="1174202" cy="461665"/>
            <a:chOff x="342748" y="1248196"/>
            <a:chExt cx="864096" cy="461665"/>
          </a:xfrm>
        </p:grpSpPr>
        <p:pic>
          <p:nvPicPr>
            <p:cNvPr id="5" name="BS25.EPS" descr="id:2147488689;FounderCES"/>
            <p:cNvPicPr/>
            <p:nvPr/>
          </p:nvPicPr>
          <p:blipFill>
            <a:blip r:embed="rId2"/>
            <a:stretch>
              <a:fillRect/>
            </a:stretch>
          </p:blipFill>
          <p:spPr>
            <a:xfrm>
              <a:off x="342748" y="1277813"/>
              <a:ext cx="864096" cy="395605"/>
            </a:xfrm>
            <a:prstGeom prst="rect">
              <a:avLst/>
            </a:prstGeom>
          </p:spPr>
        </p:pic>
        <p:sp>
          <p:nvSpPr>
            <p:cNvPr id="6" name="矩形 5"/>
            <p:cNvSpPr/>
            <p:nvPr/>
          </p:nvSpPr>
          <p:spPr>
            <a:xfrm>
              <a:off x="342748" y="1248196"/>
              <a:ext cx="818914"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588665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03938" y="4679641"/>
            <a:ext cx="1008112" cy="395581"/>
          </a:xfrm>
          <a:prstGeom prst="rect">
            <a:avLst/>
          </a:prstGeom>
        </p:spPr>
      </p:pic>
      <p:pic>
        <p:nvPicPr>
          <p:cNvPr id="9" name="图片 8"/>
          <p:cNvPicPr>
            <a:picLocks noChangeAspect="1"/>
          </p:cNvPicPr>
          <p:nvPr/>
        </p:nvPicPr>
        <p:blipFill>
          <a:blip r:embed="rId2"/>
          <a:stretch>
            <a:fillRect/>
          </a:stretch>
        </p:blipFill>
        <p:spPr>
          <a:xfrm>
            <a:off x="395358" y="4131828"/>
            <a:ext cx="1008112" cy="395581"/>
          </a:xfrm>
          <a:prstGeom prst="rect">
            <a:avLst/>
          </a:prstGeom>
        </p:spPr>
      </p:pic>
      <p:pic>
        <p:nvPicPr>
          <p:cNvPr id="6" name="教材晒清单.EPS" descr="id:2147488206;FounderCES"/>
          <p:cNvPicPr/>
          <p:nvPr/>
        </p:nvPicPr>
        <p:blipFill>
          <a:blip r:embed="rId3"/>
          <a:stretch>
            <a:fillRect/>
          </a:stretch>
        </p:blipFill>
        <p:spPr>
          <a:xfrm>
            <a:off x="3579795" y="764704"/>
            <a:ext cx="5036720" cy="484818"/>
          </a:xfrm>
          <a:prstGeom prst="rect">
            <a:avLst/>
          </a:prstGeom>
        </p:spPr>
      </p:pic>
      <p:pic>
        <p:nvPicPr>
          <p:cNvPr id="7" name="21XBS1.EPS" descr="id:2147488213;FounderCES"/>
          <p:cNvPicPr/>
          <p:nvPr/>
        </p:nvPicPr>
        <p:blipFill>
          <a:blip r:embed="rId4"/>
          <a:stretch>
            <a:fillRect/>
          </a:stretch>
        </p:blipFill>
        <p:spPr>
          <a:xfrm>
            <a:off x="478581" y="1332876"/>
            <a:ext cx="2015491" cy="371186"/>
          </a:xfrm>
          <a:prstGeom prst="rect">
            <a:avLst/>
          </a:prstGeom>
        </p:spPr>
      </p:pic>
      <p:sp>
        <p:nvSpPr>
          <p:cNvPr id="3" name="内容占位符 2"/>
          <p:cNvSpPr>
            <a:spLocks noGrp="1"/>
          </p:cNvSpPr>
          <p:nvPr>
            <p:ph idx="1"/>
          </p:nvPr>
        </p:nvSpPr>
        <p:spPr>
          <a:xfrm>
            <a:off x="360854" y="1774557"/>
            <a:ext cx="11485848" cy="3970318"/>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a:solidFill>
                  <a:srgbClr val="03A30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3A304"/>
                </a:solidFill>
                <a:latin typeface="+mn-ea"/>
                <a:cs typeface="Times New Roman" panose="02020603050405020304" pitchFamily="18" charset="0"/>
              </a:rPr>
              <a:t>隐约其词</a:t>
            </a:r>
            <a:r>
              <a:rPr lang="en-US" altLang="zh-CN" b="1">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3A304"/>
                </a:solidFill>
                <a:latin typeface="+mn-ea"/>
                <a:cs typeface="Times New Roman" panose="02020603050405020304" pitchFamily="18" charset="0"/>
              </a:rPr>
              <a:t>闪烁其词</a:t>
            </a:r>
            <a:endParaRPr lang="zh-CN" altLang="zh-CN" sz="1050">
              <a:solidFill>
                <a:srgbClr val="000000"/>
              </a:solidFill>
              <a:latin typeface="+mn-ea"/>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隐约其词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：形容说话躲躲闪闪，不清楚。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闪烁其词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：形容说话吞吞吐吐。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含含糊糊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隐约其词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强调的是说话委婉回避，不直白；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闪烁其词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强调的是知道缘由，但是不肯透露真相或回避问题要害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186309"/>
          </a:xfrm>
        </p:spPr>
        <p:txBody>
          <a:bodyPr/>
          <a:lstStyle/>
          <a:p>
            <a:pPr lvl="0"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年秋，敌人调集重兵对杨靖宇部实行野蛮、残酷的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包围追击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篦梳式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踩踏式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敌斗争进入异常艰苦的阶段。由于敌我力量过于悬殊，又无粮食弹药补充，士兵们只能以草根树皮充饥，甚至吞咽身上的棉絮。饥寒交加，难再力战，杨靖宇决定让各部队化整为零，分散突围，保存实力。有一次，就在杨靖宇召集各方面军负责人开会时，因叛徒出卖，他们被岸谷隆一郎带领的日伪军层层包围，敌我兵力差距悬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掩护各部队分头转移，杨靖宇带领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人在正面吸引敌人，由机枪连开路，生生撕开一条口子。但是，当他们经南泊子突围到五金顶子时，敌人已经纠集了更多的兵力，甩掉一股又遇上一股，士兵们很难得到休整的机会。在与敌人反复周旋的过程中，为了缩小目标，杨靖宇又将队伍化为小组分散突围，他身边只留下十几个战士。由于他指挥作战机动灵活，敌人始终无法掌握他的行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58254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lvl="0"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杨靖宇身边的最后两名警卫战士也在大东沟牺牲。之后，他只身一人与敌周旋五昼夜。杨靖宇不愧是真正的钢铁战士，是用特殊材料铸成的共产党员。渴了，抓一把雪吃；饿了，吞一口树皮或棉絮。他以常人难以想象的毅力，坚持和敌人进行顽强斗争，直至弹尽，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日在吉林省濛江县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今吉林省靖宇县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三道崴子壮烈牺牲。残忍的日军将其割头剖腹，发现他的胃里尽是枯草、树皮和棉絮，竟无一粒粮食，日军也被他感动了。为纪念他，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年东北民主联军通化支队改名为杨靖宇支队，濛江县改名为靖宇县。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英雄情怀</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舍身为国</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英勇无畏</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en-US"/>
          </a:p>
        </p:txBody>
      </p:sp>
    </p:spTree>
    <p:extLst>
      <p:ext uri="{BB962C8B-B14F-4D97-AF65-F5344CB8AC3E}">
        <p14:creationId xmlns:p14="http://schemas.microsoft.com/office/powerpoint/2010/main" val="1805013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88592" y="908720"/>
            <a:ext cx="1386133" cy="395581"/>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王夫人之所以听了袭人的进言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赶着说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你有话只管说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你有什么只管说什么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只别教别人知道就是了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是因为王夫人察觉到袭人</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隐约其词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背后的担忧与忠诚。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在询问过程中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民警发现车内一男子</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闪烁其词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并拒绝透露真实姓名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01302" y="4186584"/>
            <a:ext cx="1373423" cy="395581"/>
          </a:xfrm>
          <a:prstGeom prst="rect">
            <a:avLst/>
          </a:prstGeom>
        </p:spPr>
      </p:pic>
      <p:pic>
        <p:nvPicPr>
          <p:cNvPr id="7" name="图片 6"/>
          <p:cNvPicPr>
            <a:picLocks noChangeAspect="1"/>
          </p:cNvPicPr>
          <p:nvPr/>
        </p:nvPicPr>
        <p:blipFill>
          <a:blip r:embed="rId2"/>
          <a:stretch>
            <a:fillRect/>
          </a:stretch>
        </p:blipFill>
        <p:spPr>
          <a:xfrm>
            <a:off x="395312" y="3066587"/>
            <a:ext cx="1008112" cy="395581"/>
          </a:xfrm>
          <a:prstGeom prst="rect">
            <a:avLst/>
          </a:prstGeom>
        </p:spPr>
      </p:pic>
      <p:pic>
        <p:nvPicPr>
          <p:cNvPr id="8" name="图片 7"/>
          <p:cNvPicPr>
            <a:picLocks noChangeAspect="1"/>
          </p:cNvPicPr>
          <p:nvPr/>
        </p:nvPicPr>
        <p:blipFill>
          <a:blip r:embed="rId2"/>
          <a:stretch>
            <a:fillRect/>
          </a:stretch>
        </p:blipFill>
        <p:spPr>
          <a:xfrm>
            <a:off x="386732" y="2518774"/>
            <a:ext cx="1008112" cy="395581"/>
          </a:xfrm>
          <a:prstGeom prst="rect">
            <a:avLst/>
          </a:prstGeom>
        </p:spPr>
      </p:pic>
      <p:sp>
        <p:nvSpPr>
          <p:cNvPr id="4" name="内容占位符 3"/>
          <p:cNvSpPr>
            <a:spLocks noGrp="1"/>
          </p:cNvSpPr>
          <p:nvPr>
            <p:ph idx="1"/>
          </p:nvPr>
        </p:nvSpPr>
        <p:spPr>
          <a:xfrm>
            <a:off x="360854" y="746120"/>
            <a:ext cx="11485848" cy="4524315"/>
          </a:xfrm>
        </p:spPr>
        <p:txBody>
          <a:bodyPr/>
          <a:lstStyle/>
          <a:p>
            <a:pPr algn="ctr" hangingPunct="0">
              <a:spcAft>
                <a:spcPts val="0"/>
              </a:spcAft>
            </a:pPr>
            <a:r>
              <a:rPr lang="en-US" altLang="zh-CN" b="1">
                <a:solidFill>
                  <a:srgbClr val="03A30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3A304"/>
                </a:solidFill>
                <a:latin typeface="+mn-ea"/>
                <a:cs typeface="Times New Roman" panose="02020603050405020304" pitchFamily="18" charset="0"/>
              </a:rPr>
              <a:t>藕断丝连</a:t>
            </a:r>
            <a:r>
              <a:rPr lang="en-US" altLang="zh-CN" b="1">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3A304"/>
                </a:solidFill>
                <a:latin typeface="+mn-ea"/>
                <a:cs typeface="Times New Roman" panose="02020603050405020304" pitchFamily="18" charset="0"/>
              </a:rPr>
              <a:t>不解之缘</a:t>
            </a:r>
            <a:endParaRPr lang="zh-CN" altLang="zh-CN" sz="1050">
              <a:solidFill>
                <a:srgbClr val="000000"/>
              </a:solidFill>
              <a:latin typeface="+mn-ea"/>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藕断丝连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：比喻表面上好像已断了关系，实际上仍然挂牵着。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不解之缘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：不能分开的缘分，指亲密的关系或深厚的感情。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相互关系亲密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藕断丝连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多用于形容感情纠葛。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不解之缘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多用于形容人与事物、人与人之间的长期深厚关系。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那对青年因为偶然的机会结下了</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不解之缘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后来终于走到了一起。虽然残酷的现实又让他们不得不分离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但他们仍然</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藕断丝连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时有往来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18600" y="4194668"/>
            <a:ext cx="1284117" cy="395581"/>
          </a:xfrm>
          <a:prstGeom prst="rect">
            <a:avLst/>
          </a:prstGeom>
        </p:spPr>
      </p:pic>
      <p:pic>
        <p:nvPicPr>
          <p:cNvPr id="6" name="图片 5"/>
          <p:cNvPicPr>
            <a:picLocks noChangeAspect="1"/>
          </p:cNvPicPr>
          <p:nvPr/>
        </p:nvPicPr>
        <p:blipFill>
          <a:blip r:embed="rId2"/>
          <a:stretch>
            <a:fillRect/>
          </a:stretch>
        </p:blipFill>
        <p:spPr>
          <a:xfrm>
            <a:off x="412564" y="3104091"/>
            <a:ext cx="1008112" cy="395581"/>
          </a:xfrm>
          <a:prstGeom prst="rect">
            <a:avLst/>
          </a:prstGeom>
        </p:spPr>
      </p:pic>
      <p:pic>
        <p:nvPicPr>
          <p:cNvPr id="7" name="图片 6"/>
          <p:cNvPicPr>
            <a:picLocks noChangeAspect="1"/>
          </p:cNvPicPr>
          <p:nvPr/>
        </p:nvPicPr>
        <p:blipFill>
          <a:blip r:embed="rId2"/>
          <a:stretch>
            <a:fillRect/>
          </a:stretch>
        </p:blipFill>
        <p:spPr>
          <a:xfrm>
            <a:off x="403984" y="2556278"/>
            <a:ext cx="1008112" cy="395581"/>
          </a:xfrm>
          <a:prstGeom prst="rect">
            <a:avLst/>
          </a:prstGeom>
        </p:spPr>
      </p:pic>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en-US" altLang="zh-CN" b="1">
                <a:solidFill>
                  <a:srgbClr val="03A30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3A304"/>
                </a:solidFill>
                <a:latin typeface="+mn-ea"/>
                <a:cs typeface="Times New Roman" panose="02020603050405020304" pitchFamily="18" charset="0"/>
              </a:rPr>
              <a:t>鸦雀无声</a:t>
            </a:r>
            <a:r>
              <a:rPr lang="en-US" altLang="zh-CN" b="1">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3A304"/>
                </a:solidFill>
                <a:latin typeface="+mn-ea"/>
                <a:cs typeface="Times New Roman" panose="02020603050405020304" pitchFamily="18" charset="0"/>
              </a:rPr>
              <a:t>万籁俱寂</a:t>
            </a:r>
            <a:endParaRPr lang="zh-CN" altLang="zh-CN" sz="1050">
              <a:solidFill>
                <a:srgbClr val="000000"/>
              </a:solidFill>
              <a:latin typeface="+mn-ea"/>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鸦雀无声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：形容非常安静。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万籁俱寂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：一切声音都停息了，形容四周非常寂静。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十分静，没有一点儿声音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鸦雀无声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强调完全没有任何声音，尤其是人、动物或日常环境中的声响。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万籁俱寂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侧重自然环境的绝对宁静，连风声、虫鸣等自然声响都消失了。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孤舟蓑笠翁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独钓寒江雪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描摹出天地间</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万籁俱寂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的纯净景象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折射着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渔翁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一尘不染的心境。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在他宣读了新的章程后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全场</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鸦雀无声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全体与会人员凝神屏气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表情肃穆。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0914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铜墙铁壁</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比喻十分坚固、不可摧毁的事物。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冲锋陷阵</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向敌人冲锋，深入敌人阵地，形容作战英勇；泛指做事不畏艰难险阻，冲在前面。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赤手空拳</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形容两手空空，没有任何可以凭借的东西。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顺水推舟</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比喻顺应趋势办事。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拍手称快</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拍掌叫好；多指仇恨得到消除或事情的结局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好的事情结局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使人感到满意。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直截了当</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言语、行动等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简单爽快。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2720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70976" y="871216"/>
            <a:ext cx="1403749" cy="395581"/>
          </a:xfrm>
          <a:prstGeom prst="rect">
            <a:avLst/>
          </a:prstGeom>
        </p:spPr>
      </p:pic>
      <p:sp>
        <p:nvSpPr>
          <p:cNvPr id="2" name="内容占位符 1"/>
          <p:cNvSpPr>
            <a:spLocks noGrp="1"/>
          </p:cNvSpPr>
          <p:nvPr>
            <p:ph idx="1"/>
          </p:nvPr>
        </p:nvSpPr>
        <p:spPr>
          <a:xfrm>
            <a:off x="360854" y="746120"/>
            <a:ext cx="11485848" cy="5562228"/>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信任是用永恒的执着和顽强的韧劲筑起的一道</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铜墙铁壁</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唯有存着敢为人先、勇立潮头的闯劲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领头向前、</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冲锋陷阵</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的拼劲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砥砺奋进、百折不挠的韧劲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才能在矛盾冲突关口敢于挺身而出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在危机挑战面前敢于迎难而上。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一位公交车司机在人民群众生命财产受到不法分子侵害的危难时刻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毫不犹豫地冲上去死死抓住歹徒挥舞着尖刀的手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赤手空拳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将行凶歹徒制服。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孩子既然暑假想去打工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你何不</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顺水推舟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硬把他留在家里也留不住。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当长期潜逃的诈骗犯终于落网的消息传来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受害群众在街头</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拍手称快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直呼大快人心。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面对困难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他选择</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直截了当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而不是逃避或抱怨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这种态度值得学习。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7224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17901"/>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文学常识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荷 花 淀 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荷花淀派又称</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白洋淀派</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荷花淀》发表后，其淡雅疏朗的诗情画意与朴素清新的泥土气息的完美结合在文学艺术界反响很大，影响了刘绍棠、从维熙、韩映山等众多作家。他们都努力探索其写作技巧，并在艺术实践中体现出流派风格。他们的作品，</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一般都充满浪漫主义气息和乐观精神，情节生动，语言形象，心理刻画细腻，抒情味浓，富有诗情画意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。后来，人们把这个作家群体称为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荷花淀派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白洋淀派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，孙犁成为这一流派作家的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2"/>
          <a:stretch>
            <a:fillRect/>
          </a:stretch>
        </p:blipFill>
        <p:spPr>
          <a:xfrm>
            <a:off x="360854" y="829385"/>
            <a:ext cx="2015490" cy="388516"/>
          </a:xfrm>
          <a:prstGeom prst="rect">
            <a:avLst/>
          </a:prstGeom>
        </p:spPr>
      </p:pic>
      <p:grpSp>
        <p:nvGrpSpPr>
          <p:cNvPr id="5" name="组合 4"/>
          <p:cNvGrpSpPr/>
          <p:nvPr/>
        </p:nvGrpSpPr>
        <p:grpSpPr>
          <a:xfrm>
            <a:off x="360854" y="1375584"/>
            <a:ext cx="1460162" cy="461665"/>
            <a:chOff x="345811" y="1394670"/>
            <a:chExt cx="1460162" cy="461665"/>
          </a:xfrm>
        </p:grpSpPr>
        <p:pic>
          <p:nvPicPr>
            <p:cNvPr id="6" name="BS23A.EPS" descr="id:2147488611;FounderCES"/>
            <p:cNvPicPr/>
            <p:nvPr/>
          </p:nvPicPr>
          <p:blipFill>
            <a:blip r:embed="rId3"/>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r>
                <a:rPr lang="zh-CN" altLang="en-US" sz="2400" smtClean="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山 药 蛋 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山药蛋派</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是中国当代小说流派之一，形成于</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年代至</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年代中期，是一个以赵树理为代表的当代文学流派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。主要作家还有马烽、西戎、李束为、孙谦、胡正等，人称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西李马胡孙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。他们都是山西农村土生土长的作家，有比较深厚的农村生活基础。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山药蛋派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承和发展了我国古典小说和说唱文学的传统，以叙述故事为主，将对人物情景的描写融于故事叙述之中，结构顺当，层次分明。人物性格主要通过语言和行动来展示，善于选择和运用内涵丰富的细节描写。语言朴素、凝练，作品通俗易懂，具有鲜明的民族风格和浓厚的地方色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99014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3822</Words>
  <Application>Microsoft Office PowerPoint</Application>
  <PresentationFormat>自定义</PresentationFormat>
  <Paragraphs>99</Paragraphs>
  <Slides>21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21</vt:i4>
      </vt:variant>
    </vt:vector>
  </HeadingPairs>
  <TitlesOfParts>
    <vt:vector size="31" baseType="lpstr">
      <vt:lpstr>仿宋</vt: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407</cp:revision>
  <dcterms:created xsi:type="dcterms:W3CDTF">2020-11-06T05:24:00Z</dcterms:created>
  <dcterms:modified xsi:type="dcterms:W3CDTF">2025-06-26T09:58:04Z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